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modernComment_101_0.xml" ContentType="application/vnd.ms-powerpoint.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60" r:id="rId5"/>
    <p:sldId id="259" r:id="rId6"/>
    <p:sldId id="262" r:id="rId7"/>
    <p:sldId id="265" r:id="rId8"/>
    <p:sldId id="267" r:id="rId9"/>
    <p:sldId id="268" r:id="rId10"/>
    <p:sldId id="264" r:id="rId11"/>
    <p:sldId id="269" r:id="rId12"/>
  </p:sldIdLst>
  <p:sldSz cx="14630400" cy="8229600"/>
  <p:notesSz cx="8229600" cy="14630400"/>
  <p:embeddedFontLst>
    <p:embeddedFont>
      <p:font typeface="Prata" panose="020B0604020202020204" charset="0"/>
      <p:regular r:id="rId14"/>
    </p:embeddedFont>
    <p:embeddedFont>
      <p:font typeface="Raleway" pitchFamily="2" charset="0"/>
      <p:regular r:id="rId15"/>
      <p:bold r:id="rId16"/>
    </p:embeddedFont>
    <p:embeddedFont>
      <p:font typeface="Raleway Bold" charset="0"/>
      <p:bold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CB8AF72-1942-6C93-4C19-EE794C2670A3}" name="Gaurav Ida" initials="GI" userId="S::24010101637@darshan.ac.in::1f97e021-41d8-4fee-b686-8fa17adcb98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E782"/>
    <a:srgbClr val="B2AF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68" autoAdjust="0"/>
    <p:restoredTop sz="94610"/>
  </p:normalViewPr>
  <p:slideViewPr>
    <p:cSldViewPr snapToGrid="0" snapToObjects="1">
      <p:cViewPr>
        <p:scale>
          <a:sx n="66" d="100"/>
          <a:sy n="66" d="100"/>
        </p:scale>
        <p:origin x="-3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microsoft.com/office/2018/10/relationships/authors" Target="authors.xml"/></Relationships>
</file>

<file path=ppt/comments/modernComment_101_0.xml><?xml version="1.0" encoding="utf-8"?>
<p188:cmLst xmlns:a="http://schemas.openxmlformats.org/drawingml/2006/main" xmlns:r="http://schemas.openxmlformats.org/officeDocument/2006/relationships" xmlns:p188="http://schemas.microsoft.com/office/powerpoint/2018/8/main">
  <p188:cm id="{0973DA01-3B7B-4B1E-B6C1-F8C83298C593}" authorId="{FCB8AF72-1942-6C93-4C19-EE794C2670A3}" created="2025-02-21T00:32:36.737">
    <pc:sldMkLst xmlns:pc="http://schemas.microsoft.com/office/powerpoint/2013/main/command">
      <pc:docMk/>
      <pc:sldMk cId="0" sldId="257"/>
    </pc:sldMkLst>
    <p188:txBody>
      <a:bodyPr/>
      <a:lstStyle/>
      <a:p>
        <a:r>
          <a:rPr lang="en-IN"/>
          <a:t>An API (Application Programming Interface) is a collection of protocols and tools that allow different software systems to communicate and share data. Its purpose is to enable integration between different applications by allowing them to interact and access each other’s  data.</a:t>
        </a:r>
      </a:p>
    </p188:txBody>
  </p188:cm>
</p188:cmLst>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98406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13.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microsoft.com/office/2018/10/relationships/comments" Target="../comments/modernComment_101_0.xm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5.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hdphoto" Target="../media/hdphoto1.wdp"/><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8" name="Picture 7" descr="A black and gold marble with gold veins&#10;&#10;AI-generated content may be incorrect.">
            <a:extLst>
              <a:ext uri="{FF2B5EF4-FFF2-40B4-BE49-F238E27FC236}">
                <a16:creationId xmlns:a16="http://schemas.microsoft.com/office/drawing/2014/main" id="{A3A806E6-5896-03F2-DB8E-265E6EC24941}"/>
              </a:ext>
            </a:extLst>
          </p:cNvPr>
          <p:cNvPicPr>
            <a:picLocks noChangeAspect="1"/>
          </p:cNvPicPr>
          <p:nvPr/>
        </p:nvPicPr>
        <p:blipFill>
          <a:blip r:embed="rId3">
            <a:alphaModFix amt="25000"/>
            <a:extLst>
              <a:ext uri="{BEBA8EAE-BF5A-486C-A8C5-ECC9F3942E4B}">
                <a14:imgProps xmlns:a14="http://schemas.microsoft.com/office/drawing/2010/main">
                  <a14:imgLayer r:embed="rId4">
                    <a14:imgEffect>
                      <a14:artisticBlur radius="60"/>
                    </a14:imgEffect>
                  </a14:imgLayer>
                </a14:imgProps>
              </a:ext>
            </a:extLst>
          </a:blip>
          <a:stretch>
            <a:fillRect/>
          </a:stretch>
        </p:blipFill>
        <p:spPr>
          <a:xfrm>
            <a:off x="0" y="14630"/>
            <a:ext cx="14630400" cy="8200339"/>
          </a:xfrm>
          <a:prstGeom prst="rect">
            <a:avLst/>
          </a:prstGeom>
          <a:solidFill>
            <a:schemeClr val="tx1"/>
          </a:solidFill>
        </p:spPr>
      </p:pic>
      <p:pic>
        <p:nvPicPr>
          <p:cNvPr id="2" name="Image 0" descr="preencoded.png"/>
          <p:cNvPicPr>
            <a:picLocks noChangeAspect="1"/>
          </p:cNvPicPr>
          <p:nvPr/>
        </p:nvPicPr>
        <p:blipFill>
          <a:blip r:embed="rId5"/>
          <a:stretch>
            <a:fillRect/>
          </a:stretch>
        </p:blipFill>
        <p:spPr>
          <a:xfrm>
            <a:off x="9144000" y="0"/>
            <a:ext cx="5486400" cy="8229600"/>
          </a:xfrm>
          <a:prstGeom prst="rect">
            <a:avLst/>
          </a:prstGeom>
        </p:spPr>
      </p:pic>
      <p:sp>
        <p:nvSpPr>
          <p:cNvPr id="3" name="Text 0"/>
          <p:cNvSpPr/>
          <p:nvPr/>
        </p:nvSpPr>
        <p:spPr>
          <a:xfrm>
            <a:off x="793790" y="218408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Understanding APIs: A Comprehensive Overview</a:t>
            </a:r>
            <a:endParaRPr lang="en-US" sz="4450" dirty="0"/>
          </a:p>
        </p:txBody>
      </p:sp>
      <p:sp>
        <p:nvSpPr>
          <p:cNvPr id="4" name="Text 1"/>
          <p:cNvSpPr/>
          <p:nvPr/>
        </p:nvSpPr>
        <p:spPr>
          <a:xfrm>
            <a:off x="793790" y="3941802"/>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Hello everyone! This presentation provides a comprehensive overview of APIs, their types, how they work, and their importance in today's world of interconnected systems. Let's dive into the fascinating world of APIs.</a:t>
            </a:r>
            <a:endParaRPr lang="en-US" sz="1750" dirty="0"/>
          </a:p>
        </p:txBody>
      </p:sp>
      <p:sp>
        <p:nvSpPr>
          <p:cNvPr id="7" name="Text 3"/>
          <p:cNvSpPr/>
          <p:nvPr/>
        </p:nvSpPr>
        <p:spPr>
          <a:xfrm>
            <a:off x="4730751" y="7096363"/>
            <a:ext cx="3619460" cy="396835"/>
          </a:xfrm>
          <a:prstGeom prst="rect">
            <a:avLst/>
          </a:prstGeom>
          <a:noFill/>
          <a:ln/>
        </p:spPr>
        <p:txBody>
          <a:bodyPr wrap="none" lIns="0" tIns="0" rIns="0" bIns="0" rtlCol="0" anchor="t"/>
          <a:lstStyle/>
          <a:p>
            <a:pPr marL="0" indent="0" algn="l">
              <a:lnSpc>
                <a:spcPts val="3100"/>
              </a:lnSpc>
              <a:buNone/>
            </a:pPr>
            <a:r>
              <a:rPr lang="en-US" sz="2200" b="1" dirty="0">
                <a:solidFill>
                  <a:srgbClr val="F2E782"/>
                </a:solidFill>
                <a:latin typeface="Raleway Bold" pitchFamily="34" charset="0"/>
                <a:ea typeface="Raleway Bold" pitchFamily="34" charset="-122"/>
                <a:cs typeface="Raleway Bold" pitchFamily="34" charset="-120"/>
              </a:rPr>
              <a:t>- Ida Gaurav (24010101637)</a:t>
            </a:r>
            <a:endParaRPr lang="en-US" sz="2200" dirty="0">
              <a:solidFill>
                <a:srgbClr val="F2E78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16" name="Picture 15" descr="A black and gold marble with gold veins&#10;&#10;AI-generated content may be incorrect.">
            <a:extLst>
              <a:ext uri="{FF2B5EF4-FFF2-40B4-BE49-F238E27FC236}">
                <a16:creationId xmlns:a16="http://schemas.microsoft.com/office/drawing/2014/main" id="{176FA424-5941-4E92-ADED-26049C89DA7F}"/>
              </a:ext>
            </a:extLst>
          </p:cNvPr>
          <p:cNvPicPr>
            <a:picLocks noChangeAspect="1"/>
          </p:cNvPicPr>
          <p:nvPr/>
        </p:nvPicPr>
        <p:blipFill>
          <a:blip r:embed="rId3">
            <a:alphaModFix amt="25000"/>
            <a:extLst>
              <a:ext uri="{BEBA8EAE-BF5A-486C-A8C5-ECC9F3942E4B}">
                <a14:imgProps xmlns:a14="http://schemas.microsoft.com/office/drawing/2010/main">
                  <a14:imgLayer r:embed="rId4">
                    <a14:imgEffect>
                      <a14:artisticBlur radius="60"/>
                    </a14:imgEffect>
                  </a14:imgLayer>
                </a14:imgProps>
              </a:ext>
            </a:extLst>
          </a:blip>
          <a:stretch>
            <a:fillRect/>
          </a:stretch>
        </p:blipFill>
        <p:spPr>
          <a:xfrm>
            <a:off x="0" y="14630"/>
            <a:ext cx="14630400" cy="8200339"/>
          </a:xfrm>
          <a:prstGeom prst="rect">
            <a:avLst/>
          </a:prstGeom>
          <a:solidFill>
            <a:schemeClr val="tx1"/>
          </a:solidFill>
        </p:spPr>
      </p:pic>
      <p:pic>
        <p:nvPicPr>
          <p:cNvPr id="2" name="Image 0" descr="preencoded.png"/>
          <p:cNvPicPr>
            <a:picLocks noChangeAspect="1"/>
          </p:cNvPicPr>
          <p:nvPr/>
        </p:nvPicPr>
        <p:blipFill>
          <a:blip r:embed="rId5"/>
          <a:stretch>
            <a:fillRect/>
          </a:stretch>
        </p:blipFill>
        <p:spPr>
          <a:xfrm>
            <a:off x="9144000" y="0"/>
            <a:ext cx="5486400" cy="8229600"/>
          </a:xfrm>
          <a:prstGeom prst="rect">
            <a:avLst/>
          </a:prstGeom>
        </p:spPr>
      </p:pic>
      <p:sp>
        <p:nvSpPr>
          <p:cNvPr id="3" name="Text 0"/>
          <p:cNvSpPr/>
          <p:nvPr/>
        </p:nvSpPr>
        <p:spPr>
          <a:xfrm>
            <a:off x="793790" y="885706"/>
            <a:ext cx="6298049"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API Security Essentials</a:t>
            </a:r>
            <a:endParaRPr lang="en-US" sz="4450" dirty="0"/>
          </a:p>
        </p:txBody>
      </p:sp>
      <p:sp>
        <p:nvSpPr>
          <p:cNvPr id="4" name="Shape 1"/>
          <p:cNvSpPr/>
          <p:nvPr/>
        </p:nvSpPr>
        <p:spPr>
          <a:xfrm>
            <a:off x="793790" y="1934647"/>
            <a:ext cx="170021" cy="853321"/>
          </a:xfrm>
          <a:prstGeom prst="roundRect">
            <a:avLst>
              <a:gd name="adj" fmla="val 20012"/>
            </a:avLst>
          </a:prstGeom>
          <a:solidFill>
            <a:srgbClr val="3A3B3C"/>
          </a:solidFill>
          <a:ln/>
        </p:spPr>
        <p:txBody>
          <a:bodyPr/>
          <a:lstStyle/>
          <a:p>
            <a:endParaRPr lang="en-IN"/>
          </a:p>
        </p:txBody>
      </p:sp>
      <p:sp>
        <p:nvSpPr>
          <p:cNvPr id="5" name="Text 2"/>
          <p:cNvSpPr/>
          <p:nvPr/>
        </p:nvSpPr>
        <p:spPr>
          <a:xfrm>
            <a:off x="1303973" y="193464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Authentication</a:t>
            </a:r>
            <a:endParaRPr lang="en-US" sz="2200" dirty="0"/>
          </a:p>
        </p:txBody>
      </p:sp>
      <p:sp>
        <p:nvSpPr>
          <p:cNvPr id="6" name="Text 3"/>
          <p:cNvSpPr/>
          <p:nvPr/>
        </p:nvSpPr>
        <p:spPr>
          <a:xfrm>
            <a:off x="1303973" y="2425065"/>
            <a:ext cx="7046238"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OAuth, JWT to verify user identity and prevent unauthorized access.</a:t>
            </a:r>
            <a:endParaRPr lang="en-US" sz="1750" dirty="0"/>
          </a:p>
        </p:txBody>
      </p:sp>
      <p:sp>
        <p:nvSpPr>
          <p:cNvPr id="7" name="Shape 4"/>
          <p:cNvSpPr/>
          <p:nvPr/>
        </p:nvSpPr>
        <p:spPr>
          <a:xfrm>
            <a:off x="1134070" y="3014782"/>
            <a:ext cx="170021" cy="1216223"/>
          </a:xfrm>
          <a:prstGeom prst="roundRect">
            <a:avLst>
              <a:gd name="adj" fmla="val 20012"/>
            </a:avLst>
          </a:prstGeom>
          <a:solidFill>
            <a:srgbClr val="3A3B3C"/>
          </a:solidFill>
          <a:ln/>
        </p:spPr>
        <p:txBody>
          <a:bodyPr/>
          <a:lstStyle/>
          <a:p>
            <a:endParaRPr lang="en-IN"/>
          </a:p>
        </p:txBody>
      </p:sp>
      <p:sp>
        <p:nvSpPr>
          <p:cNvPr id="8" name="Text 5"/>
          <p:cNvSpPr/>
          <p:nvPr/>
        </p:nvSpPr>
        <p:spPr>
          <a:xfrm>
            <a:off x="1644253" y="30147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Authorization</a:t>
            </a:r>
            <a:endParaRPr lang="en-US" sz="2200" dirty="0"/>
          </a:p>
        </p:txBody>
      </p:sp>
      <p:sp>
        <p:nvSpPr>
          <p:cNvPr id="9" name="Text 6"/>
          <p:cNvSpPr/>
          <p:nvPr/>
        </p:nvSpPr>
        <p:spPr>
          <a:xfrm>
            <a:off x="1644134" y="3505200"/>
            <a:ext cx="6706076"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Role-based Access Control to ensure proper user permissions for specific actions.</a:t>
            </a:r>
            <a:endParaRPr lang="en-US" sz="1750" dirty="0"/>
          </a:p>
        </p:txBody>
      </p:sp>
      <p:sp>
        <p:nvSpPr>
          <p:cNvPr id="10" name="Shape 7"/>
          <p:cNvSpPr/>
          <p:nvPr/>
        </p:nvSpPr>
        <p:spPr>
          <a:xfrm>
            <a:off x="1474232" y="4457819"/>
            <a:ext cx="170021" cy="1216223"/>
          </a:xfrm>
          <a:prstGeom prst="roundRect">
            <a:avLst>
              <a:gd name="adj" fmla="val 20012"/>
            </a:avLst>
          </a:prstGeom>
          <a:solidFill>
            <a:srgbClr val="3A3B3C"/>
          </a:solidFill>
          <a:ln/>
        </p:spPr>
        <p:txBody>
          <a:bodyPr/>
          <a:lstStyle/>
          <a:p>
            <a:endParaRPr lang="en-IN"/>
          </a:p>
        </p:txBody>
      </p:sp>
      <p:sp>
        <p:nvSpPr>
          <p:cNvPr id="11" name="Text 8"/>
          <p:cNvSpPr/>
          <p:nvPr/>
        </p:nvSpPr>
        <p:spPr>
          <a:xfrm>
            <a:off x="1984415" y="445781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Data Encryption</a:t>
            </a:r>
            <a:endParaRPr lang="en-US" sz="2200" dirty="0"/>
          </a:p>
        </p:txBody>
      </p:sp>
      <p:sp>
        <p:nvSpPr>
          <p:cNvPr id="12" name="Text 9"/>
          <p:cNvSpPr/>
          <p:nvPr/>
        </p:nvSpPr>
        <p:spPr>
          <a:xfrm>
            <a:off x="1984415" y="4948238"/>
            <a:ext cx="6365796"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HTTPS ensures secure communication and protects sensitive data.</a:t>
            </a:r>
            <a:endParaRPr lang="en-US" sz="1750" dirty="0"/>
          </a:p>
        </p:txBody>
      </p:sp>
      <p:sp>
        <p:nvSpPr>
          <p:cNvPr id="13" name="Shape 10"/>
          <p:cNvSpPr/>
          <p:nvPr/>
        </p:nvSpPr>
        <p:spPr>
          <a:xfrm>
            <a:off x="1814513" y="5900857"/>
            <a:ext cx="170021" cy="1216223"/>
          </a:xfrm>
          <a:prstGeom prst="roundRect">
            <a:avLst>
              <a:gd name="adj" fmla="val 20012"/>
            </a:avLst>
          </a:prstGeom>
          <a:solidFill>
            <a:srgbClr val="3A3B3C"/>
          </a:solidFill>
          <a:ln/>
        </p:spPr>
        <p:txBody>
          <a:bodyPr/>
          <a:lstStyle/>
          <a:p>
            <a:endParaRPr lang="en-IN"/>
          </a:p>
        </p:txBody>
      </p:sp>
      <p:sp>
        <p:nvSpPr>
          <p:cNvPr id="14" name="Text 11"/>
          <p:cNvSpPr/>
          <p:nvPr/>
        </p:nvSpPr>
        <p:spPr>
          <a:xfrm>
            <a:off x="2324695" y="590085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Input Validation</a:t>
            </a:r>
            <a:endParaRPr lang="en-US" sz="2200" dirty="0"/>
          </a:p>
        </p:txBody>
      </p:sp>
      <p:sp>
        <p:nvSpPr>
          <p:cNvPr id="15" name="Text 12"/>
          <p:cNvSpPr/>
          <p:nvPr/>
        </p:nvSpPr>
        <p:spPr>
          <a:xfrm>
            <a:off x="2324695" y="6391275"/>
            <a:ext cx="6025515"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Protects against injection attacks and other vulnerabilities.</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500"/>
                                        <p:tgtEl>
                                          <p:spTgt spid="1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and gold marble with gold veins&#10;&#10;AI-generated content may be incorrect.">
            <a:extLst>
              <a:ext uri="{FF2B5EF4-FFF2-40B4-BE49-F238E27FC236}">
                <a16:creationId xmlns:a16="http://schemas.microsoft.com/office/drawing/2014/main" id="{DF597A7B-5D4E-442D-42D1-1C43F85A4B01}"/>
              </a:ext>
            </a:extLst>
          </p:cNvPr>
          <p:cNvPicPr>
            <a:picLocks noChangeAspect="1"/>
          </p:cNvPicPr>
          <p:nvPr/>
        </p:nvPicPr>
        <p:blipFill>
          <a:blip r:embed="rId3">
            <a:alphaModFix amt="25000"/>
            <a:extLst>
              <a:ext uri="{BEBA8EAE-BF5A-486C-A8C5-ECC9F3942E4B}">
                <a14:imgProps xmlns:a14="http://schemas.microsoft.com/office/drawing/2010/main">
                  <a14:imgLayer r:embed="rId4">
                    <a14:imgEffect>
                      <a14:artisticBlur radius="60"/>
                    </a14:imgEffect>
                  </a14:imgLayer>
                </a14:imgProps>
              </a:ext>
            </a:extLst>
          </a:blip>
          <a:stretch>
            <a:fillRect/>
          </a:stretch>
        </p:blipFill>
        <p:spPr>
          <a:xfrm>
            <a:off x="0" y="14630"/>
            <a:ext cx="14630400" cy="8200339"/>
          </a:xfrm>
          <a:prstGeom prst="rect">
            <a:avLst/>
          </a:prstGeom>
          <a:solidFill>
            <a:schemeClr val="tx1"/>
          </a:solidFill>
        </p:spPr>
      </p:pic>
      <p:sp>
        <p:nvSpPr>
          <p:cNvPr id="3" name="Text 0"/>
          <p:cNvSpPr/>
          <p:nvPr/>
        </p:nvSpPr>
        <p:spPr>
          <a:xfrm>
            <a:off x="5768995" y="3774318"/>
            <a:ext cx="309241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Thank You!</a:t>
            </a:r>
            <a:endParaRPr lang="en-US" sz="44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7" name="Picture 6" descr="A black and gold marble with gold veins&#10;&#10;AI-generated content may be incorrect.">
            <a:extLst>
              <a:ext uri="{FF2B5EF4-FFF2-40B4-BE49-F238E27FC236}">
                <a16:creationId xmlns:a16="http://schemas.microsoft.com/office/drawing/2014/main" id="{29432E83-03A5-5BD4-2488-59BF95F418EE}"/>
              </a:ext>
            </a:extLst>
          </p:cNvPr>
          <p:cNvPicPr>
            <a:picLocks noChangeAspect="1"/>
          </p:cNvPicPr>
          <p:nvPr/>
        </p:nvPicPr>
        <p:blipFill>
          <a:blip r:embed="rId4">
            <a:alphaModFix amt="25000"/>
            <a:extLst>
              <a:ext uri="{BEBA8EAE-BF5A-486C-A8C5-ECC9F3942E4B}">
                <a14:imgProps xmlns:a14="http://schemas.microsoft.com/office/drawing/2010/main">
                  <a14:imgLayer r:embed="rId5">
                    <a14:imgEffect>
                      <a14:artisticBlur radius="60"/>
                    </a14:imgEffect>
                  </a14:imgLayer>
                </a14:imgProps>
              </a:ext>
            </a:extLst>
          </a:blip>
          <a:stretch>
            <a:fillRect/>
          </a:stretch>
        </p:blipFill>
        <p:spPr>
          <a:xfrm>
            <a:off x="0" y="14630"/>
            <a:ext cx="14630400" cy="8200339"/>
          </a:xfrm>
          <a:prstGeom prst="rect">
            <a:avLst/>
          </a:prstGeom>
          <a:solidFill>
            <a:schemeClr val="tx1"/>
          </a:solidFill>
        </p:spPr>
      </p:pic>
      <p:sp>
        <p:nvSpPr>
          <p:cNvPr id="2" name="Text 0"/>
          <p:cNvSpPr/>
          <p:nvPr/>
        </p:nvSpPr>
        <p:spPr>
          <a:xfrm>
            <a:off x="793790" y="2539960"/>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What is an API?</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Definition</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An API is a set of rules and specifications that allow different software applications to communicate with each other.</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Purpose</a:t>
            </a:r>
            <a:endParaRPr lang="en-US" sz="2200" dirty="0"/>
          </a:p>
        </p:txBody>
      </p:sp>
      <p:sp>
        <p:nvSpPr>
          <p:cNvPr id="6" name="Text 4"/>
          <p:cNvSpPr/>
          <p:nvPr/>
        </p:nvSpPr>
        <p:spPr>
          <a:xfrm>
            <a:off x="7599521" y="4396859"/>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APIs act as intermediaries, enabling integration between systems, allowing them to share data and functionality.</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19" name="Picture 18" descr="A black and gold marble with gold veins&#10;&#10;AI-generated content may be incorrect.">
            <a:extLst>
              <a:ext uri="{FF2B5EF4-FFF2-40B4-BE49-F238E27FC236}">
                <a16:creationId xmlns:a16="http://schemas.microsoft.com/office/drawing/2014/main" id="{426EB2B1-7446-67D1-4C8B-AB8994ADE9B2}"/>
              </a:ext>
            </a:extLst>
          </p:cNvPr>
          <p:cNvPicPr>
            <a:picLocks noChangeAspect="1"/>
          </p:cNvPicPr>
          <p:nvPr/>
        </p:nvPicPr>
        <p:blipFill>
          <a:blip r:embed="rId3">
            <a:alphaModFix amt="25000"/>
            <a:extLst>
              <a:ext uri="{BEBA8EAE-BF5A-486C-A8C5-ECC9F3942E4B}">
                <a14:imgProps xmlns:a14="http://schemas.microsoft.com/office/drawing/2010/main">
                  <a14:imgLayer r:embed="rId4">
                    <a14:imgEffect>
                      <a14:artisticBlur radius="60"/>
                    </a14:imgEffect>
                  </a14:imgLayer>
                </a14:imgProps>
              </a:ext>
            </a:extLst>
          </a:blip>
          <a:stretch>
            <a:fillRect/>
          </a:stretch>
        </p:blipFill>
        <p:spPr>
          <a:xfrm>
            <a:off x="0" y="14630"/>
            <a:ext cx="14630400" cy="8200339"/>
          </a:xfrm>
          <a:prstGeom prst="rect">
            <a:avLst/>
          </a:prstGeom>
          <a:solidFill>
            <a:schemeClr val="tx1"/>
          </a:solidFill>
        </p:spPr>
      </p:pic>
      <p:sp>
        <p:nvSpPr>
          <p:cNvPr id="17" name="Shape 1">
            <a:extLst>
              <a:ext uri="{FF2B5EF4-FFF2-40B4-BE49-F238E27FC236}">
                <a16:creationId xmlns:a16="http://schemas.microsoft.com/office/drawing/2014/main" id="{C4FCCD63-CA78-3145-D4EB-00A40BB88547}"/>
              </a:ext>
            </a:extLst>
          </p:cNvPr>
          <p:cNvSpPr/>
          <p:nvPr/>
        </p:nvSpPr>
        <p:spPr>
          <a:xfrm>
            <a:off x="6280188" y="6177437"/>
            <a:ext cx="7556421" cy="1241346"/>
          </a:xfrm>
          <a:prstGeom prst="roundRect">
            <a:avLst>
              <a:gd name="adj" fmla="val 16710"/>
            </a:avLst>
          </a:prstGeom>
          <a:solidFill>
            <a:srgbClr val="3A3B3C"/>
          </a:solidFill>
          <a:ln/>
        </p:spPr>
        <p:txBody>
          <a:bodyPr/>
          <a:lstStyle/>
          <a:p>
            <a:endParaRPr lang="en-IN" dirty="0"/>
          </a:p>
        </p:txBody>
      </p:sp>
      <p:sp>
        <p:nvSpPr>
          <p:cNvPr id="18" name="Shape 1">
            <a:extLst>
              <a:ext uri="{FF2B5EF4-FFF2-40B4-BE49-F238E27FC236}">
                <a16:creationId xmlns:a16="http://schemas.microsoft.com/office/drawing/2014/main" id="{C280819E-72EC-37C3-FF40-63763AF39A2F}"/>
              </a:ext>
            </a:extLst>
          </p:cNvPr>
          <p:cNvSpPr/>
          <p:nvPr/>
        </p:nvSpPr>
        <p:spPr>
          <a:xfrm>
            <a:off x="6280189" y="4720708"/>
            <a:ext cx="7556421" cy="1241346"/>
          </a:xfrm>
          <a:prstGeom prst="roundRect">
            <a:avLst>
              <a:gd name="adj" fmla="val 16710"/>
            </a:avLst>
          </a:prstGeom>
          <a:solidFill>
            <a:srgbClr val="3A3B3C"/>
          </a:solidFill>
          <a:ln/>
        </p:spPr>
        <p:txBody>
          <a:bodyPr/>
          <a:lstStyle/>
          <a:p>
            <a:endParaRPr lang="en-IN" dirty="0"/>
          </a:p>
        </p:txBody>
      </p:sp>
      <p:sp>
        <p:nvSpPr>
          <p:cNvPr id="16" name="Shape 1">
            <a:extLst>
              <a:ext uri="{FF2B5EF4-FFF2-40B4-BE49-F238E27FC236}">
                <a16:creationId xmlns:a16="http://schemas.microsoft.com/office/drawing/2014/main" id="{83CBBF03-9BB2-996E-5F8C-7AE949E48B78}"/>
              </a:ext>
            </a:extLst>
          </p:cNvPr>
          <p:cNvSpPr/>
          <p:nvPr/>
        </p:nvSpPr>
        <p:spPr>
          <a:xfrm>
            <a:off x="6280189" y="3263979"/>
            <a:ext cx="7556421" cy="1241346"/>
          </a:xfrm>
          <a:prstGeom prst="roundRect">
            <a:avLst>
              <a:gd name="adj" fmla="val 16710"/>
            </a:avLst>
          </a:prstGeom>
          <a:solidFill>
            <a:srgbClr val="3A3B3C"/>
          </a:solidFill>
          <a:ln/>
        </p:spPr>
        <p:txBody>
          <a:bodyPr/>
          <a:lstStyle/>
          <a:p>
            <a:endParaRPr lang="en-IN" dirty="0"/>
          </a:p>
        </p:txBody>
      </p:sp>
      <p:pic>
        <p:nvPicPr>
          <p:cNvPr id="2" name="Image 0" descr="preencoded.png"/>
          <p:cNvPicPr>
            <a:picLocks noChangeAspect="1"/>
          </p:cNvPicPr>
          <p:nvPr/>
        </p:nvPicPr>
        <p:blipFill>
          <a:blip r:embed="rId5"/>
          <a:stretch>
            <a:fillRect/>
          </a:stretch>
        </p:blipFill>
        <p:spPr>
          <a:xfrm>
            <a:off x="0" y="0"/>
            <a:ext cx="5486400" cy="8229600"/>
          </a:xfrm>
          <a:prstGeom prst="rect">
            <a:avLst/>
          </a:prstGeom>
        </p:spPr>
      </p:pic>
      <p:sp>
        <p:nvSpPr>
          <p:cNvPr id="3" name="Text 0"/>
          <p:cNvSpPr/>
          <p:nvPr/>
        </p:nvSpPr>
        <p:spPr>
          <a:xfrm>
            <a:off x="6280190" y="810697"/>
            <a:ext cx="5387102" cy="673418"/>
          </a:xfrm>
          <a:prstGeom prst="rect">
            <a:avLst/>
          </a:prstGeom>
          <a:noFill/>
          <a:ln/>
        </p:spPr>
        <p:txBody>
          <a:bodyPr wrap="none" lIns="0" tIns="0" rIns="0" bIns="0" rtlCol="0" anchor="t"/>
          <a:lstStyle/>
          <a:p>
            <a:pPr marL="0" indent="0">
              <a:lnSpc>
                <a:spcPts val="5300"/>
              </a:lnSpc>
              <a:buNone/>
            </a:pPr>
            <a:r>
              <a:rPr lang="en-US" sz="4200" dirty="0">
                <a:solidFill>
                  <a:srgbClr val="F2E782"/>
                </a:solidFill>
                <a:latin typeface="Prata" pitchFamily="34" charset="0"/>
                <a:ea typeface="Prata" pitchFamily="34" charset="-122"/>
                <a:cs typeface="Prata" pitchFamily="34" charset="-120"/>
              </a:rPr>
              <a:t>Types of APIs</a:t>
            </a:r>
            <a:endParaRPr lang="en-US" sz="4200" dirty="0"/>
          </a:p>
        </p:txBody>
      </p:sp>
      <p:sp>
        <p:nvSpPr>
          <p:cNvPr id="4" name="Shape 1"/>
          <p:cNvSpPr/>
          <p:nvPr/>
        </p:nvSpPr>
        <p:spPr>
          <a:xfrm>
            <a:off x="6280190" y="1807250"/>
            <a:ext cx="7556421" cy="1241346"/>
          </a:xfrm>
          <a:prstGeom prst="roundRect">
            <a:avLst>
              <a:gd name="adj" fmla="val 16710"/>
            </a:avLst>
          </a:prstGeom>
          <a:solidFill>
            <a:srgbClr val="3A3B3C"/>
          </a:solidFill>
          <a:ln/>
        </p:spPr>
        <p:txBody>
          <a:bodyPr/>
          <a:lstStyle/>
          <a:p>
            <a:endParaRPr lang="en-IN" dirty="0"/>
          </a:p>
        </p:txBody>
      </p:sp>
      <p:sp>
        <p:nvSpPr>
          <p:cNvPr id="5" name="Text 2"/>
          <p:cNvSpPr/>
          <p:nvPr/>
        </p:nvSpPr>
        <p:spPr>
          <a:xfrm>
            <a:off x="6495574" y="2022634"/>
            <a:ext cx="2693551" cy="336590"/>
          </a:xfrm>
          <a:prstGeom prst="rect">
            <a:avLst/>
          </a:prstGeom>
          <a:noFill/>
          <a:ln/>
        </p:spPr>
        <p:txBody>
          <a:bodyPr wrap="none" lIns="0" tIns="0" rIns="0" bIns="0" rtlCol="0" anchor="t"/>
          <a:lstStyle/>
          <a:p>
            <a:pPr marL="0" indent="0">
              <a:lnSpc>
                <a:spcPts val="2650"/>
              </a:lnSpc>
              <a:buNone/>
            </a:pPr>
            <a:r>
              <a:rPr lang="en-US" sz="2100" dirty="0">
                <a:solidFill>
                  <a:srgbClr val="CFCBBF"/>
                </a:solidFill>
                <a:latin typeface="Prata" pitchFamily="34" charset="0"/>
                <a:ea typeface="Prata" pitchFamily="34" charset="-122"/>
                <a:cs typeface="Prata" pitchFamily="34" charset="-120"/>
              </a:rPr>
              <a:t>Open APIs</a:t>
            </a:r>
            <a:endParaRPr lang="en-US" sz="2100" dirty="0"/>
          </a:p>
        </p:txBody>
      </p:sp>
      <p:sp>
        <p:nvSpPr>
          <p:cNvPr id="6" name="Text 3"/>
          <p:cNvSpPr/>
          <p:nvPr/>
        </p:nvSpPr>
        <p:spPr>
          <a:xfrm>
            <a:off x="6495574" y="2488406"/>
            <a:ext cx="7125653" cy="344805"/>
          </a:xfrm>
          <a:prstGeom prst="rect">
            <a:avLst/>
          </a:prstGeom>
          <a:noFill/>
          <a:ln/>
        </p:spPr>
        <p:txBody>
          <a:bodyPr wrap="none" lIns="0" tIns="0" rIns="0" bIns="0" rtlCol="0" anchor="t"/>
          <a:lstStyle/>
          <a:p>
            <a:pPr marL="0" indent="0">
              <a:lnSpc>
                <a:spcPts val="2700"/>
              </a:lnSpc>
              <a:buNone/>
            </a:pPr>
            <a:r>
              <a:rPr lang="en-US" sz="1650" dirty="0">
                <a:solidFill>
                  <a:srgbClr val="CFCBBF"/>
                </a:solidFill>
                <a:latin typeface="Raleway" pitchFamily="34" charset="0"/>
                <a:ea typeface="Raleway" pitchFamily="34" charset="-122"/>
                <a:cs typeface="Raleway" pitchFamily="34" charset="-120"/>
              </a:rPr>
              <a:t>Publicly available for external developers to access and use.</a:t>
            </a:r>
            <a:endParaRPr lang="en-US" sz="1650" dirty="0"/>
          </a:p>
        </p:txBody>
      </p:sp>
      <p:sp>
        <p:nvSpPr>
          <p:cNvPr id="8" name="Text 5"/>
          <p:cNvSpPr/>
          <p:nvPr/>
        </p:nvSpPr>
        <p:spPr>
          <a:xfrm>
            <a:off x="6495574" y="3479363"/>
            <a:ext cx="2693551" cy="336590"/>
          </a:xfrm>
          <a:prstGeom prst="rect">
            <a:avLst/>
          </a:prstGeom>
          <a:noFill/>
          <a:ln/>
        </p:spPr>
        <p:txBody>
          <a:bodyPr wrap="none" lIns="0" tIns="0" rIns="0" bIns="0" rtlCol="0" anchor="t"/>
          <a:lstStyle/>
          <a:p>
            <a:pPr marL="0" indent="0">
              <a:lnSpc>
                <a:spcPts val="2650"/>
              </a:lnSpc>
              <a:buNone/>
            </a:pPr>
            <a:r>
              <a:rPr lang="en-US" sz="2100" dirty="0">
                <a:solidFill>
                  <a:srgbClr val="CFCBBF"/>
                </a:solidFill>
                <a:latin typeface="Prata" pitchFamily="34" charset="0"/>
                <a:ea typeface="Prata" pitchFamily="34" charset="-122"/>
                <a:cs typeface="Prata" pitchFamily="34" charset="-120"/>
              </a:rPr>
              <a:t>Internal APIs</a:t>
            </a:r>
            <a:endParaRPr lang="en-US" sz="2100" dirty="0"/>
          </a:p>
        </p:txBody>
      </p:sp>
      <p:sp>
        <p:nvSpPr>
          <p:cNvPr id="9" name="Text 6"/>
          <p:cNvSpPr/>
          <p:nvPr/>
        </p:nvSpPr>
        <p:spPr>
          <a:xfrm>
            <a:off x="6495574" y="3945136"/>
            <a:ext cx="7125653" cy="344805"/>
          </a:xfrm>
          <a:prstGeom prst="rect">
            <a:avLst/>
          </a:prstGeom>
          <a:noFill/>
          <a:ln/>
        </p:spPr>
        <p:txBody>
          <a:bodyPr wrap="none" lIns="0" tIns="0" rIns="0" bIns="0" rtlCol="0" anchor="t"/>
          <a:lstStyle/>
          <a:p>
            <a:pPr marL="0" indent="0">
              <a:lnSpc>
                <a:spcPts val="2700"/>
              </a:lnSpc>
              <a:buNone/>
            </a:pPr>
            <a:r>
              <a:rPr lang="en-US" sz="1650" dirty="0">
                <a:solidFill>
                  <a:srgbClr val="CFCBBF"/>
                </a:solidFill>
                <a:latin typeface="Raleway" pitchFamily="34" charset="0"/>
                <a:ea typeface="Raleway" pitchFamily="34" charset="-122"/>
                <a:cs typeface="Raleway" pitchFamily="34" charset="-120"/>
              </a:rPr>
              <a:t>Used within an organization, not exposed to the outside world.</a:t>
            </a:r>
            <a:endParaRPr lang="en-US" sz="1650" dirty="0"/>
          </a:p>
        </p:txBody>
      </p:sp>
      <p:sp>
        <p:nvSpPr>
          <p:cNvPr id="11" name="Text 8"/>
          <p:cNvSpPr/>
          <p:nvPr/>
        </p:nvSpPr>
        <p:spPr>
          <a:xfrm>
            <a:off x="6495574" y="4936093"/>
            <a:ext cx="2693551" cy="336590"/>
          </a:xfrm>
          <a:prstGeom prst="rect">
            <a:avLst/>
          </a:prstGeom>
          <a:noFill/>
          <a:ln/>
        </p:spPr>
        <p:txBody>
          <a:bodyPr wrap="none" lIns="0" tIns="0" rIns="0" bIns="0" rtlCol="0" anchor="t"/>
          <a:lstStyle/>
          <a:p>
            <a:pPr marL="0" indent="0">
              <a:lnSpc>
                <a:spcPts val="2650"/>
              </a:lnSpc>
              <a:buNone/>
            </a:pPr>
            <a:r>
              <a:rPr lang="en-US" sz="2100" dirty="0">
                <a:solidFill>
                  <a:srgbClr val="CFCBBF"/>
                </a:solidFill>
                <a:latin typeface="Prata" pitchFamily="34" charset="0"/>
                <a:ea typeface="Prata" pitchFamily="34" charset="-122"/>
                <a:cs typeface="Prata" pitchFamily="34" charset="-120"/>
              </a:rPr>
              <a:t>Partner APIs</a:t>
            </a:r>
            <a:endParaRPr lang="en-US" sz="2100" dirty="0"/>
          </a:p>
        </p:txBody>
      </p:sp>
      <p:sp>
        <p:nvSpPr>
          <p:cNvPr id="12" name="Text 9"/>
          <p:cNvSpPr/>
          <p:nvPr/>
        </p:nvSpPr>
        <p:spPr>
          <a:xfrm>
            <a:off x="6495574" y="5401866"/>
            <a:ext cx="7125653" cy="344805"/>
          </a:xfrm>
          <a:prstGeom prst="rect">
            <a:avLst/>
          </a:prstGeom>
          <a:noFill/>
          <a:ln/>
        </p:spPr>
        <p:txBody>
          <a:bodyPr wrap="none" lIns="0" tIns="0" rIns="0" bIns="0" rtlCol="0" anchor="t"/>
          <a:lstStyle/>
          <a:p>
            <a:pPr marL="0" indent="0">
              <a:lnSpc>
                <a:spcPts val="2700"/>
              </a:lnSpc>
              <a:buNone/>
            </a:pPr>
            <a:r>
              <a:rPr lang="en-US" sz="1650" dirty="0">
                <a:solidFill>
                  <a:srgbClr val="CFCBBF"/>
                </a:solidFill>
                <a:latin typeface="Raleway" pitchFamily="34" charset="0"/>
                <a:ea typeface="Raleway" pitchFamily="34" charset="-122"/>
                <a:cs typeface="Raleway" pitchFamily="34" charset="-120"/>
              </a:rPr>
              <a:t>Shared with specific partners or external entities for collaboration.</a:t>
            </a:r>
            <a:endParaRPr lang="en-US" sz="1650" dirty="0"/>
          </a:p>
        </p:txBody>
      </p:sp>
      <p:sp>
        <p:nvSpPr>
          <p:cNvPr id="14" name="Text 11"/>
          <p:cNvSpPr/>
          <p:nvPr/>
        </p:nvSpPr>
        <p:spPr>
          <a:xfrm>
            <a:off x="6495574" y="6392823"/>
            <a:ext cx="2693551" cy="336590"/>
          </a:xfrm>
          <a:prstGeom prst="rect">
            <a:avLst/>
          </a:prstGeom>
          <a:noFill/>
          <a:ln/>
        </p:spPr>
        <p:txBody>
          <a:bodyPr wrap="none" lIns="0" tIns="0" rIns="0" bIns="0" rtlCol="0" anchor="t"/>
          <a:lstStyle/>
          <a:p>
            <a:pPr marL="0" indent="0">
              <a:lnSpc>
                <a:spcPts val="2650"/>
              </a:lnSpc>
              <a:buNone/>
            </a:pPr>
            <a:r>
              <a:rPr lang="en-US" sz="2100" dirty="0">
                <a:solidFill>
                  <a:srgbClr val="CFCBBF"/>
                </a:solidFill>
                <a:latin typeface="Prata" pitchFamily="34" charset="0"/>
                <a:ea typeface="Prata" pitchFamily="34" charset="-122"/>
                <a:cs typeface="Prata" pitchFamily="34" charset="-120"/>
              </a:rPr>
              <a:t>Composite APIs</a:t>
            </a:r>
            <a:endParaRPr lang="en-US" sz="2100" dirty="0"/>
          </a:p>
        </p:txBody>
      </p:sp>
      <p:sp>
        <p:nvSpPr>
          <p:cNvPr id="15" name="Text 12"/>
          <p:cNvSpPr/>
          <p:nvPr/>
        </p:nvSpPr>
        <p:spPr>
          <a:xfrm>
            <a:off x="6495574" y="6858595"/>
            <a:ext cx="7125653" cy="344805"/>
          </a:xfrm>
          <a:prstGeom prst="rect">
            <a:avLst/>
          </a:prstGeom>
          <a:noFill/>
          <a:ln/>
        </p:spPr>
        <p:txBody>
          <a:bodyPr wrap="none" lIns="0" tIns="0" rIns="0" bIns="0" rtlCol="0" anchor="t"/>
          <a:lstStyle/>
          <a:p>
            <a:pPr marL="0" indent="0">
              <a:lnSpc>
                <a:spcPts val="2700"/>
              </a:lnSpc>
              <a:buNone/>
            </a:pPr>
            <a:r>
              <a:rPr lang="en-US" sz="1650" dirty="0">
                <a:solidFill>
                  <a:srgbClr val="CFCBBF"/>
                </a:solidFill>
                <a:latin typeface="Raleway" pitchFamily="34" charset="0"/>
                <a:ea typeface="Raleway" pitchFamily="34" charset="-122"/>
                <a:cs typeface="Raleway" pitchFamily="34" charset="-120"/>
              </a:rPr>
              <a:t>Combine multiple APIs into a single interface for streamlined access.</a:t>
            </a:r>
            <a:endParaRPr lang="en-US" sz="16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500"/>
                                        <p:tgtEl>
                                          <p:spTgt spid="1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500"/>
                                        <p:tgtEl>
                                          <p:spTgt spid="1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6" grpId="0" animBg="1"/>
      <p:bldP spid="4" grpId="0" animBg="1"/>
      <p:bldP spid="5" grpId="0" animBg="1"/>
      <p:bldP spid="6" grpId="0" animBg="1"/>
      <p:bldP spid="8" grpId="0" animBg="1"/>
      <p:bldP spid="9" grpId="0" animBg="1"/>
      <p:bldP spid="11" grpId="0" animBg="1"/>
      <p:bldP spid="12" grpId="0" animBg="1"/>
      <p:bldP spid="14" grpId="0" animBg="1"/>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18" name="Picture 17" descr="A black and gold marble with gold veins&#10;&#10;AI-generated content may be incorrect.">
            <a:extLst>
              <a:ext uri="{FF2B5EF4-FFF2-40B4-BE49-F238E27FC236}">
                <a16:creationId xmlns:a16="http://schemas.microsoft.com/office/drawing/2014/main" id="{3BA1B200-2D33-B63F-1000-01BA6056DCC4}"/>
              </a:ext>
            </a:extLst>
          </p:cNvPr>
          <p:cNvPicPr>
            <a:picLocks noChangeAspect="1"/>
          </p:cNvPicPr>
          <p:nvPr/>
        </p:nvPicPr>
        <p:blipFill>
          <a:blip r:embed="rId3">
            <a:alphaModFix amt="25000"/>
            <a:extLst>
              <a:ext uri="{BEBA8EAE-BF5A-486C-A8C5-ECC9F3942E4B}">
                <a14:imgProps xmlns:a14="http://schemas.microsoft.com/office/drawing/2010/main">
                  <a14:imgLayer r:embed="rId4">
                    <a14:imgEffect>
                      <a14:artisticBlur radius="60"/>
                    </a14:imgEffect>
                  </a14:imgLayer>
                </a14:imgProps>
              </a:ext>
            </a:extLst>
          </a:blip>
          <a:stretch>
            <a:fillRect/>
          </a:stretch>
        </p:blipFill>
        <p:spPr>
          <a:xfrm>
            <a:off x="0" y="14630"/>
            <a:ext cx="14630400" cy="8200339"/>
          </a:xfrm>
          <a:prstGeom prst="rect">
            <a:avLst/>
          </a:prstGeom>
          <a:solidFill>
            <a:schemeClr val="tx1"/>
          </a:solidFill>
        </p:spPr>
      </p:pic>
      <p:sp>
        <p:nvSpPr>
          <p:cNvPr id="2" name="Text 0"/>
          <p:cNvSpPr/>
          <p:nvPr/>
        </p:nvSpPr>
        <p:spPr>
          <a:xfrm>
            <a:off x="793790" y="1251347"/>
            <a:ext cx="10506075"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Common Methods Used in APIs</a:t>
            </a:r>
            <a:endParaRPr lang="en-US" sz="4450" dirty="0"/>
          </a:p>
        </p:txBody>
      </p:sp>
      <p:pic>
        <p:nvPicPr>
          <p:cNvPr id="3" name="Image 0" descr="preencoded.png"/>
          <p:cNvPicPr>
            <a:picLocks noChangeAspect="1"/>
          </p:cNvPicPr>
          <p:nvPr/>
        </p:nvPicPr>
        <p:blipFill>
          <a:blip r:embed="rId5"/>
          <a:stretch>
            <a:fillRect/>
          </a:stretch>
        </p:blipFill>
        <p:spPr>
          <a:xfrm>
            <a:off x="2513886" y="2413754"/>
            <a:ext cx="680442" cy="680442"/>
          </a:xfrm>
          <a:prstGeom prst="rect">
            <a:avLst/>
          </a:prstGeom>
        </p:spPr>
      </p:pic>
      <p:sp>
        <p:nvSpPr>
          <p:cNvPr id="4" name="Text 1"/>
          <p:cNvSpPr/>
          <p:nvPr/>
        </p:nvSpPr>
        <p:spPr>
          <a:xfrm>
            <a:off x="1436489" y="3321010"/>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CFCBBF"/>
                </a:solidFill>
                <a:latin typeface="Prata" pitchFamily="34" charset="0"/>
                <a:ea typeface="Prata" pitchFamily="34" charset="-122"/>
                <a:cs typeface="Prata" pitchFamily="34" charset="-120"/>
              </a:rPr>
              <a:t>GET</a:t>
            </a:r>
            <a:endParaRPr lang="en-US" sz="2200" dirty="0"/>
          </a:p>
        </p:txBody>
      </p:sp>
      <p:sp>
        <p:nvSpPr>
          <p:cNvPr id="5" name="Text 2"/>
          <p:cNvSpPr/>
          <p:nvPr/>
        </p:nvSpPr>
        <p:spPr>
          <a:xfrm>
            <a:off x="793790" y="3811429"/>
            <a:ext cx="4120753" cy="362903"/>
          </a:xfrm>
          <a:prstGeom prst="rect">
            <a:avLst/>
          </a:prstGeom>
          <a:noFill/>
          <a:ln/>
        </p:spPr>
        <p:txBody>
          <a:bodyPr wrap="none" lIns="0" tIns="0" rIns="0" bIns="0" rtlCol="0" anchor="t"/>
          <a:lstStyle/>
          <a:p>
            <a:pPr marL="0" indent="0" algn="ctr">
              <a:lnSpc>
                <a:spcPts val="2850"/>
              </a:lnSpc>
              <a:buNone/>
            </a:pPr>
            <a:r>
              <a:rPr lang="en-US" sz="1750" dirty="0">
                <a:solidFill>
                  <a:srgbClr val="CFCBBF"/>
                </a:solidFill>
                <a:latin typeface="Raleway" pitchFamily="34" charset="0"/>
                <a:ea typeface="Raleway" pitchFamily="34" charset="-122"/>
                <a:cs typeface="Raleway" pitchFamily="34" charset="-120"/>
              </a:rPr>
              <a:t>Retrieves data from the API.</a:t>
            </a:r>
            <a:endParaRPr lang="en-US" sz="1750" dirty="0"/>
          </a:p>
        </p:txBody>
      </p:sp>
      <p:pic>
        <p:nvPicPr>
          <p:cNvPr id="6" name="Image 1" descr="preencoded.png"/>
          <p:cNvPicPr>
            <a:picLocks noChangeAspect="1"/>
          </p:cNvPicPr>
          <p:nvPr/>
        </p:nvPicPr>
        <p:blipFill>
          <a:blip r:embed="rId6"/>
          <a:stretch>
            <a:fillRect/>
          </a:stretch>
        </p:blipFill>
        <p:spPr>
          <a:xfrm>
            <a:off x="6974919" y="2413754"/>
            <a:ext cx="680442" cy="680442"/>
          </a:xfrm>
          <a:prstGeom prst="rect">
            <a:avLst/>
          </a:prstGeom>
        </p:spPr>
      </p:pic>
      <p:sp>
        <p:nvSpPr>
          <p:cNvPr id="7" name="Text 3"/>
          <p:cNvSpPr/>
          <p:nvPr/>
        </p:nvSpPr>
        <p:spPr>
          <a:xfrm>
            <a:off x="5897523" y="3321010"/>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CFCBBF"/>
                </a:solidFill>
                <a:latin typeface="Prata" pitchFamily="34" charset="0"/>
                <a:ea typeface="Prata" pitchFamily="34" charset="-122"/>
                <a:cs typeface="Prata" pitchFamily="34" charset="-120"/>
              </a:rPr>
              <a:t>POST</a:t>
            </a:r>
            <a:endParaRPr lang="en-US" sz="2200" dirty="0"/>
          </a:p>
        </p:txBody>
      </p:sp>
      <p:sp>
        <p:nvSpPr>
          <p:cNvPr id="8" name="Text 4"/>
          <p:cNvSpPr/>
          <p:nvPr/>
        </p:nvSpPr>
        <p:spPr>
          <a:xfrm>
            <a:off x="5254704" y="3811429"/>
            <a:ext cx="4120872" cy="725805"/>
          </a:xfrm>
          <a:prstGeom prst="rect">
            <a:avLst/>
          </a:prstGeom>
          <a:noFill/>
          <a:ln/>
        </p:spPr>
        <p:txBody>
          <a:bodyPr wrap="square" lIns="0" tIns="0" rIns="0" bIns="0" rtlCol="0" anchor="t"/>
          <a:lstStyle/>
          <a:p>
            <a:pPr marL="0" indent="0" algn="ctr">
              <a:lnSpc>
                <a:spcPts val="2850"/>
              </a:lnSpc>
              <a:buNone/>
            </a:pPr>
            <a:r>
              <a:rPr lang="en-US" sz="1750" dirty="0">
                <a:solidFill>
                  <a:srgbClr val="CFCBBF"/>
                </a:solidFill>
                <a:latin typeface="Raleway" pitchFamily="34" charset="0"/>
                <a:ea typeface="Raleway" pitchFamily="34" charset="-122"/>
                <a:cs typeface="Raleway" pitchFamily="34" charset="-120"/>
              </a:rPr>
              <a:t>Sends data to the API to create new resources.</a:t>
            </a:r>
            <a:endParaRPr lang="en-US" sz="1750" dirty="0"/>
          </a:p>
        </p:txBody>
      </p:sp>
      <p:pic>
        <p:nvPicPr>
          <p:cNvPr id="9" name="Image 2" descr="preencoded.png"/>
          <p:cNvPicPr>
            <a:picLocks noChangeAspect="1"/>
          </p:cNvPicPr>
          <p:nvPr/>
        </p:nvPicPr>
        <p:blipFill>
          <a:blip r:embed="rId7"/>
          <a:stretch>
            <a:fillRect/>
          </a:stretch>
        </p:blipFill>
        <p:spPr>
          <a:xfrm>
            <a:off x="11435834" y="2413754"/>
            <a:ext cx="680442" cy="680442"/>
          </a:xfrm>
          <a:prstGeom prst="rect">
            <a:avLst/>
          </a:prstGeom>
        </p:spPr>
      </p:pic>
      <p:sp>
        <p:nvSpPr>
          <p:cNvPr id="10" name="Text 5"/>
          <p:cNvSpPr/>
          <p:nvPr/>
        </p:nvSpPr>
        <p:spPr>
          <a:xfrm>
            <a:off x="10358438" y="3321010"/>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CFCBBF"/>
                </a:solidFill>
                <a:latin typeface="Prata" pitchFamily="34" charset="0"/>
                <a:ea typeface="Prata" pitchFamily="34" charset="-122"/>
                <a:cs typeface="Prata" pitchFamily="34" charset="-120"/>
              </a:rPr>
              <a:t>PUT</a:t>
            </a:r>
            <a:endParaRPr lang="en-US" sz="2200" dirty="0"/>
          </a:p>
        </p:txBody>
      </p:sp>
      <p:sp>
        <p:nvSpPr>
          <p:cNvPr id="11" name="Text 6"/>
          <p:cNvSpPr/>
          <p:nvPr/>
        </p:nvSpPr>
        <p:spPr>
          <a:xfrm>
            <a:off x="9715738" y="3811429"/>
            <a:ext cx="4120753" cy="362903"/>
          </a:xfrm>
          <a:prstGeom prst="rect">
            <a:avLst/>
          </a:prstGeom>
          <a:noFill/>
          <a:ln/>
        </p:spPr>
        <p:txBody>
          <a:bodyPr wrap="none" lIns="0" tIns="0" rIns="0" bIns="0" rtlCol="0" anchor="t"/>
          <a:lstStyle/>
          <a:p>
            <a:pPr marL="0" indent="0" algn="ctr">
              <a:lnSpc>
                <a:spcPts val="2850"/>
              </a:lnSpc>
              <a:buNone/>
            </a:pPr>
            <a:r>
              <a:rPr lang="en-US" sz="1750" dirty="0">
                <a:solidFill>
                  <a:srgbClr val="CFCBBF"/>
                </a:solidFill>
                <a:latin typeface="Raleway" pitchFamily="34" charset="0"/>
                <a:ea typeface="Raleway" pitchFamily="34" charset="-122"/>
                <a:cs typeface="Raleway" pitchFamily="34" charset="-120"/>
              </a:rPr>
              <a:t>Updates existing data within the API.</a:t>
            </a:r>
            <a:endParaRPr lang="en-US" sz="1750" dirty="0"/>
          </a:p>
        </p:txBody>
      </p:sp>
      <p:pic>
        <p:nvPicPr>
          <p:cNvPr id="12" name="Image 3" descr="preencoded.png"/>
          <p:cNvPicPr>
            <a:picLocks noChangeAspect="1"/>
          </p:cNvPicPr>
          <p:nvPr/>
        </p:nvPicPr>
        <p:blipFill>
          <a:blip r:embed="rId8"/>
          <a:stretch>
            <a:fillRect/>
          </a:stretch>
        </p:blipFill>
        <p:spPr>
          <a:xfrm>
            <a:off x="4744403" y="5217676"/>
            <a:ext cx="680442" cy="680442"/>
          </a:xfrm>
          <a:prstGeom prst="rect">
            <a:avLst/>
          </a:prstGeom>
        </p:spPr>
      </p:pic>
      <p:sp>
        <p:nvSpPr>
          <p:cNvPr id="13" name="Text 7"/>
          <p:cNvSpPr/>
          <p:nvPr/>
        </p:nvSpPr>
        <p:spPr>
          <a:xfrm>
            <a:off x="3667006" y="6124932"/>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CFCBBF"/>
                </a:solidFill>
                <a:latin typeface="Prata" pitchFamily="34" charset="0"/>
                <a:ea typeface="Prata" pitchFamily="34" charset="-122"/>
                <a:cs typeface="Prata" pitchFamily="34" charset="-120"/>
              </a:rPr>
              <a:t>PATCH</a:t>
            </a:r>
            <a:endParaRPr lang="en-US" sz="2200" dirty="0"/>
          </a:p>
        </p:txBody>
      </p:sp>
      <p:sp>
        <p:nvSpPr>
          <p:cNvPr id="14" name="Text 8"/>
          <p:cNvSpPr/>
          <p:nvPr/>
        </p:nvSpPr>
        <p:spPr>
          <a:xfrm>
            <a:off x="3024188" y="6615351"/>
            <a:ext cx="4120872" cy="362903"/>
          </a:xfrm>
          <a:prstGeom prst="rect">
            <a:avLst/>
          </a:prstGeom>
          <a:noFill/>
          <a:ln/>
        </p:spPr>
        <p:txBody>
          <a:bodyPr wrap="none" lIns="0" tIns="0" rIns="0" bIns="0" rtlCol="0" anchor="t"/>
          <a:lstStyle/>
          <a:p>
            <a:pPr marL="0" indent="0" algn="ctr">
              <a:lnSpc>
                <a:spcPts val="2850"/>
              </a:lnSpc>
              <a:buNone/>
            </a:pPr>
            <a:r>
              <a:rPr lang="en-US" sz="1750" dirty="0">
                <a:solidFill>
                  <a:srgbClr val="CFCBBF"/>
                </a:solidFill>
                <a:latin typeface="Raleway" pitchFamily="34" charset="0"/>
                <a:ea typeface="Raleway" pitchFamily="34" charset="-122"/>
                <a:cs typeface="Raleway" pitchFamily="34" charset="-120"/>
              </a:rPr>
              <a:t>Partially updates existing data.</a:t>
            </a:r>
            <a:endParaRPr lang="en-US" sz="1750" dirty="0"/>
          </a:p>
        </p:txBody>
      </p:sp>
      <p:pic>
        <p:nvPicPr>
          <p:cNvPr id="15" name="Image 4" descr="preencoded.png"/>
          <p:cNvPicPr>
            <a:picLocks noChangeAspect="1"/>
          </p:cNvPicPr>
          <p:nvPr/>
        </p:nvPicPr>
        <p:blipFill>
          <a:blip r:embed="rId9"/>
          <a:stretch>
            <a:fillRect/>
          </a:stretch>
        </p:blipFill>
        <p:spPr>
          <a:xfrm>
            <a:off x="9205436" y="5217676"/>
            <a:ext cx="680442" cy="680442"/>
          </a:xfrm>
          <a:prstGeom prst="rect">
            <a:avLst/>
          </a:prstGeom>
        </p:spPr>
      </p:pic>
      <p:sp>
        <p:nvSpPr>
          <p:cNvPr id="16" name="Text 9"/>
          <p:cNvSpPr/>
          <p:nvPr/>
        </p:nvSpPr>
        <p:spPr>
          <a:xfrm>
            <a:off x="8128040" y="6124932"/>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CFCBBF"/>
                </a:solidFill>
                <a:latin typeface="Prata" pitchFamily="34" charset="0"/>
                <a:ea typeface="Prata" pitchFamily="34" charset="-122"/>
                <a:cs typeface="Prata" pitchFamily="34" charset="-120"/>
              </a:rPr>
              <a:t>DELETE</a:t>
            </a:r>
            <a:endParaRPr lang="en-US" sz="2200" dirty="0"/>
          </a:p>
        </p:txBody>
      </p:sp>
      <p:sp>
        <p:nvSpPr>
          <p:cNvPr id="17" name="Text 10"/>
          <p:cNvSpPr/>
          <p:nvPr/>
        </p:nvSpPr>
        <p:spPr>
          <a:xfrm>
            <a:off x="7485221" y="6615351"/>
            <a:ext cx="4120872" cy="362903"/>
          </a:xfrm>
          <a:prstGeom prst="rect">
            <a:avLst/>
          </a:prstGeom>
          <a:noFill/>
          <a:ln/>
        </p:spPr>
        <p:txBody>
          <a:bodyPr wrap="none" lIns="0" tIns="0" rIns="0" bIns="0" rtlCol="0" anchor="t"/>
          <a:lstStyle/>
          <a:p>
            <a:pPr marL="0" indent="0" algn="ctr">
              <a:lnSpc>
                <a:spcPts val="2850"/>
              </a:lnSpc>
              <a:buNone/>
            </a:pPr>
            <a:r>
              <a:rPr lang="en-US" sz="1750" dirty="0">
                <a:solidFill>
                  <a:srgbClr val="CFCBBF"/>
                </a:solidFill>
                <a:latin typeface="Raleway" pitchFamily="34" charset="0"/>
                <a:ea typeface="Raleway" pitchFamily="34" charset="-122"/>
                <a:cs typeface="Raleway" pitchFamily="34" charset="-120"/>
              </a:rPr>
              <a:t>Removes data from the API.</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500"/>
                                        <p:tgtEl>
                                          <p:spTgt spid="1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500"/>
                                        <p:tgtEl>
                                          <p:spTgt spid="1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fade">
                                      <p:cBhvr>
                                        <p:cTn id="46" dur="500"/>
                                        <p:tgtEl>
                                          <p:spTgt spid="14"/>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fade">
                                      <p:cBhvr>
                                        <p:cTn id="54" dur="500"/>
                                        <p:tgtEl>
                                          <p:spTgt spid="16"/>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fade">
                                      <p:cBhvr>
                                        <p:cTn id="5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10" grpId="0" animBg="1"/>
      <p:bldP spid="11" grpId="0" animBg="1"/>
      <p:bldP spid="13" grpId="0" animBg="1"/>
      <p:bldP spid="14" grpId="0" animBg="1"/>
      <p:bldP spid="16" grpId="0" animBg="1"/>
      <p:bldP spid="1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10" name="Picture 9" descr="A black and gold marble with gold veins&#10;&#10;AI-generated content may be incorrect.">
            <a:extLst>
              <a:ext uri="{FF2B5EF4-FFF2-40B4-BE49-F238E27FC236}">
                <a16:creationId xmlns:a16="http://schemas.microsoft.com/office/drawing/2014/main" id="{2BF04FAB-5C01-1D7D-858C-8CB0720ABEB2}"/>
              </a:ext>
            </a:extLst>
          </p:cNvPr>
          <p:cNvPicPr>
            <a:picLocks noChangeAspect="1"/>
          </p:cNvPicPr>
          <p:nvPr/>
        </p:nvPicPr>
        <p:blipFill>
          <a:blip r:embed="rId3">
            <a:alphaModFix amt="25000"/>
            <a:extLst>
              <a:ext uri="{BEBA8EAE-BF5A-486C-A8C5-ECC9F3942E4B}">
                <a14:imgProps xmlns:a14="http://schemas.microsoft.com/office/drawing/2010/main">
                  <a14:imgLayer r:embed="rId4">
                    <a14:imgEffect>
                      <a14:artisticBlur radius="60"/>
                    </a14:imgEffect>
                  </a14:imgLayer>
                </a14:imgProps>
              </a:ext>
            </a:extLst>
          </a:blip>
          <a:stretch>
            <a:fillRect/>
          </a:stretch>
        </p:blipFill>
        <p:spPr>
          <a:xfrm>
            <a:off x="0" y="14630"/>
            <a:ext cx="14630400" cy="8200339"/>
          </a:xfrm>
          <a:prstGeom prst="rect">
            <a:avLst/>
          </a:prstGeom>
          <a:solidFill>
            <a:schemeClr val="tx1"/>
          </a:solidFill>
        </p:spPr>
      </p:pic>
      <p:sp>
        <p:nvSpPr>
          <p:cNvPr id="2" name="Text 0"/>
          <p:cNvSpPr/>
          <p:nvPr/>
        </p:nvSpPr>
        <p:spPr>
          <a:xfrm>
            <a:off x="793790" y="2256473"/>
            <a:ext cx="9147572"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REST and SOAP: Key Differences</a:t>
            </a:r>
            <a:endParaRPr lang="en-US" sz="4450" dirty="0"/>
          </a:p>
        </p:txBody>
      </p:sp>
      <p:sp>
        <p:nvSpPr>
          <p:cNvPr id="3" name="Text 1"/>
          <p:cNvSpPr/>
          <p:nvPr/>
        </p:nvSpPr>
        <p:spPr>
          <a:xfrm>
            <a:off x="793790" y="353222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REST</a:t>
            </a:r>
            <a:endParaRPr lang="en-US" sz="2200" dirty="0"/>
          </a:p>
        </p:txBody>
      </p:sp>
      <p:sp>
        <p:nvSpPr>
          <p:cNvPr id="4" name="Text 2"/>
          <p:cNvSpPr/>
          <p:nvPr/>
        </p:nvSpPr>
        <p:spPr>
          <a:xfrm>
            <a:off x="793790" y="4113371"/>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Lightweight, uses methods like GET, POST, PUT, DELETE.</a:t>
            </a:r>
            <a:endParaRPr lang="en-US" sz="1750" dirty="0"/>
          </a:p>
        </p:txBody>
      </p:sp>
      <p:sp>
        <p:nvSpPr>
          <p:cNvPr id="5" name="Text 3"/>
          <p:cNvSpPr/>
          <p:nvPr/>
        </p:nvSpPr>
        <p:spPr>
          <a:xfrm>
            <a:off x="793790" y="5043249"/>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Stateless communication, typically returns JSON or XML data.</a:t>
            </a:r>
            <a:endParaRPr lang="en-US" sz="1750" dirty="0"/>
          </a:p>
        </p:txBody>
      </p:sp>
      <p:sp>
        <p:nvSpPr>
          <p:cNvPr id="6" name="Text 4"/>
          <p:cNvSpPr/>
          <p:nvPr/>
        </p:nvSpPr>
        <p:spPr>
          <a:xfrm>
            <a:off x="7599521" y="353222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SOAP</a:t>
            </a:r>
            <a:endParaRPr lang="en-US" sz="2200" dirty="0"/>
          </a:p>
        </p:txBody>
      </p:sp>
      <p:sp>
        <p:nvSpPr>
          <p:cNvPr id="7" name="Text 5"/>
          <p:cNvSpPr/>
          <p:nvPr/>
        </p:nvSpPr>
        <p:spPr>
          <a:xfrm>
            <a:off x="7599521" y="4113371"/>
            <a:ext cx="6244709" cy="725805"/>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Heavier, relies on XML for communication.</a:t>
            </a:r>
            <a:endParaRPr lang="en-US" sz="1750" dirty="0"/>
          </a:p>
        </p:txBody>
      </p:sp>
      <p:sp>
        <p:nvSpPr>
          <p:cNvPr id="8" name="Text 6"/>
          <p:cNvSpPr/>
          <p:nvPr/>
        </p:nvSpPr>
        <p:spPr>
          <a:xfrm>
            <a:off x="7599521" y="5037296"/>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Supports strict security and messaging protocols for robust data exchange.</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8" name="Picture 7" descr="A black and gold marble with gold veins&#10;&#10;AI-generated content may be incorrect.">
            <a:extLst>
              <a:ext uri="{FF2B5EF4-FFF2-40B4-BE49-F238E27FC236}">
                <a16:creationId xmlns:a16="http://schemas.microsoft.com/office/drawing/2014/main" id="{E5AB7ADD-3700-62FA-9B86-408968169DED}"/>
              </a:ext>
            </a:extLst>
          </p:cNvPr>
          <p:cNvPicPr>
            <a:picLocks noChangeAspect="1"/>
          </p:cNvPicPr>
          <p:nvPr/>
        </p:nvPicPr>
        <p:blipFill>
          <a:blip r:embed="rId3">
            <a:alphaModFix amt="25000"/>
            <a:extLst>
              <a:ext uri="{BEBA8EAE-BF5A-486C-A8C5-ECC9F3942E4B}">
                <a14:imgProps xmlns:a14="http://schemas.microsoft.com/office/drawing/2010/main">
                  <a14:imgLayer r:embed="rId4">
                    <a14:imgEffect>
                      <a14:artisticBlur radius="60"/>
                    </a14:imgEffect>
                  </a14:imgLayer>
                </a14:imgProps>
              </a:ext>
            </a:extLst>
          </a:blip>
          <a:stretch>
            <a:fillRect/>
          </a:stretch>
        </p:blipFill>
        <p:spPr>
          <a:xfrm>
            <a:off x="0" y="14630"/>
            <a:ext cx="14630400" cy="8200339"/>
          </a:xfrm>
          <a:prstGeom prst="rect">
            <a:avLst/>
          </a:prstGeom>
          <a:solidFill>
            <a:schemeClr val="tx1"/>
          </a:solidFill>
        </p:spPr>
      </p:pic>
      <p:sp>
        <p:nvSpPr>
          <p:cNvPr id="2" name="Text 0"/>
          <p:cNvSpPr/>
          <p:nvPr/>
        </p:nvSpPr>
        <p:spPr>
          <a:xfrm>
            <a:off x="793790" y="2256473"/>
            <a:ext cx="9695855"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Understanding RESTful API Design</a:t>
            </a:r>
            <a:endParaRPr lang="en-US" sz="4450" dirty="0"/>
          </a:p>
        </p:txBody>
      </p:sp>
      <p:sp>
        <p:nvSpPr>
          <p:cNvPr id="3" name="Text 1"/>
          <p:cNvSpPr/>
          <p:nvPr/>
        </p:nvSpPr>
        <p:spPr>
          <a:xfrm>
            <a:off x="793790" y="353222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RESTful APIs</a:t>
            </a:r>
            <a:endParaRPr lang="en-US" sz="2200" dirty="0"/>
          </a:p>
        </p:txBody>
      </p:sp>
      <p:sp>
        <p:nvSpPr>
          <p:cNvPr id="4" name="Text 2"/>
          <p:cNvSpPr/>
          <p:nvPr/>
        </p:nvSpPr>
        <p:spPr>
          <a:xfrm>
            <a:off x="793790" y="4113371"/>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Based on REST principles, emphasizing simplicity, scalability, and stateless communication.</a:t>
            </a:r>
            <a:endParaRPr lang="en-US" sz="1750" dirty="0"/>
          </a:p>
        </p:txBody>
      </p:sp>
      <p:sp>
        <p:nvSpPr>
          <p:cNvPr id="5" name="Text 3"/>
          <p:cNvSpPr/>
          <p:nvPr/>
        </p:nvSpPr>
        <p:spPr>
          <a:xfrm>
            <a:off x="7599521" y="353222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Key Features</a:t>
            </a:r>
            <a:endParaRPr lang="en-US" sz="2200" dirty="0"/>
          </a:p>
        </p:txBody>
      </p:sp>
      <p:sp>
        <p:nvSpPr>
          <p:cNvPr id="6" name="Text 4"/>
          <p:cNvSpPr/>
          <p:nvPr/>
        </p:nvSpPr>
        <p:spPr>
          <a:xfrm>
            <a:off x="7599521" y="4113371"/>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Use of standard methods like GET, POST, PUT, DELETE.</a:t>
            </a:r>
            <a:endParaRPr lang="en-US" sz="1750" dirty="0"/>
          </a:p>
        </p:txBody>
      </p:sp>
      <p:sp>
        <p:nvSpPr>
          <p:cNvPr id="7" name="Text 5"/>
          <p:cNvSpPr/>
          <p:nvPr/>
        </p:nvSpPr>
        <p:spPr>
          <a:xfrm>
            <a:off x="7599521" y="5043249"/>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Resource-based URLs and uniform interfaces for consistent data access.</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8" name="Picture 7" descr="A black and gold marble with gold veins&#10;&#10;AI-generated content may be incorrect.">
            <a:extLst>
              <a:ext uri="{FF2B5EF4-FFF2-40B4-BE49-F238E27FC236}">
                <a16:creationId xmlns:a16="http://schemas.microsoft.com/office/drawing/2014/main" id="{9FB9F450-1F0A-7FFB-E21B-BB954C6F8C12}"/>
              </a:ext>
            </a:extLst>
          </p:cNvPr>
          <p:cNvPicPr>
            <a:picLocks noChangeAspect="1"/>
          </p:cNvPicPr>
          <p:nvPr/>
        </p:nvPicPr>
        <p:blipFill>
          <a:blip r:embed="rId3">
            <a:alphaModFix amt="25000"/>
            <a:extLst>
              <a:ext uri="{BEBA8EAE-BF5A-486C-A8C5-ECC9F3942E4B}">
                <a14:imgProps xmlns:a14="http://schemas.microsoft.com/office/drawing/2010/main">
                  <a14:imgLayer r:embed="rId4">
                    <a14:imgEffect>
                      <a14:artisticBlur radius="60"/>
                    </a14:imgEffect>
                  </a14:imgLayer>
                </a14:imgProps>
              </a:ext>
            </a:extLst>
          </a:blip>
          <a:stretch>
            <a:fillRect/>
          </a:stretch>
        </p:blipFill>
        <p:spPr>
          <a:xfrm>
            <a:off x="0" y="14630"/>
            <a:ext cx="14630400" cy="8200339"/>
          </a:xfrm>
          <a:prstGeom prst="rect">
            <a:avLst/>
          </a:prstGeom>
          <a:solidFill>
            <a:schemeClr val="tx1"/>
          </a:solidFill>
        </p:spPr>
      </p:pic>
      <p:sp>
        <p:nvSpPr>
          <p:cNvPr id="2" name="Text 0"/>
          <p:cNvSpPr/>
          <p:nvPr/>
        </p:nvSpPr>
        <p:spPr>
          <a:xfrm>
            <a:off x="793790" y="2619375"/>
            <a:ext cx="8995648"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Understanding API Rate Limiting</a:t>
            </a:r>
            <a:endParaRPr lang="en-US" sz="4450" dirty="0"/>
          </a:p>
        </p:txBody>
      </p:sp>
      <p:sp>
        <p:nvSpPr>
          <p:cNvPr id="3" name="Text 1"/>
          <p:cNvSpPr/>
          <p:nvPr/>
        </p:nvSpPr>
        <p:spPr>
          <a:xfrm>
            <a:off x="793790" y="389513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Rate Limiting</a:t>
            </a:r>
            <a:endParaRPr lang="en-US" sz="2200" dirty="0"/>
          </a:p>
        </p:txBody>
      </p:sp>
      <p:sp>
        <p:nvSpPr>
          <p:cNvPr id="4" name="Text 2"/>
          <p:cNvSpPr/>
          <p:nvPr/>
        </p:nvSpPr>
        <p:spPr>
          <a:xfrm>
            <a:off x="793790" y="4476274"/>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Controls the number of API requests that a client can make in each time frame.</a:t>
            </a:r>
            <a:endParaRPr lang="en-US" sz="1750" dirty="0"/>
          </a:p>
        </p:txBody>
      </p:sp>
      <p:sp>
        <p:nvSpPr>
          <p:cNvPr id="5" name="Text 3"/>
          <p:cNvSpPr/>
          <p:nvPr/>
        </p:nvSpPr>
        <p:spPr>
          <a:xfrm>
            <a:off x="7599521" y="389513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Why It's Important</a:t>
            </a:r>
            <a:endParaRPr lang="en-US" sz="2200" dirty="0"/>
          </a:p>
        </p:txBody>
      </p:sp>
      <p:sp>
        <p:nvSpPr>
          <p:cNvPr id="6" name="Text 4"/>
          <p:cNvSpPr/>
          <p:nvPr/>
        </p:nvSpPr>
        <p:spPr>
          <a:xfrm>
            <a:off x="7599521" y="4476274"/>
            <a:ext cx="6244709"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Prevents abuse and ensures fair usage of APIs.</a:t>
            </a:r>
            <a:endParaRPr lang="en-US" sz="1750" dirty="0"/>
          </a:p>
        </p:txBody>
      </p:sp>
      <p:sp>
        <p:nvSpPr>
          <p:cNvPr id="7" name="Text 5"/>
          <p:cNvSpPr/>
          <p:nvPr/>
        </p:nvSpPr>
        <p:spPr>
          <a:xfrm>
            <a:off x="7599521" y="5043249"/>
            <a:ext cx="6244709"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Protects against DDoS attacks and other malicious activity.</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black and gold marble with gold veins&#10;&#10;AI-generated content may be incorrect.">
            <a:extLst>
              <a:ext uri="{FF2B5EF4-FFF2-40B4-BE49-F238E27FC236}">
                <a16:creationId xmlns:a16="http://schemas.microsoft.com/office/drawing/2014/main" id="{400EB6AC-7054-CFE8-567E-1C668A5BD02D}"/>
              </a:ext>
            </a:extLst>
          </p:cNvPr>
          <p:cNvPicPr>
            <a:picLocks noChangeAspect="1"/>
          </p:cNvPicPr>
          <p:nvPr/>
        </p:nvPicPr>
        <p:blipFill>
          <a:blip r:embed="rId3">
            <a:alphaModFix amt="25000"/>
            <a:extLst>
              <a:ext uri="{BEBA8EAE-BF5A-486C-A8C5-ECC9F3942E4B}">
                <a14:imgProps xmlns:a14="http://schemas.microsoft.com/office/drawing/2010/main">
                  <a14:imgLayer r:embed="rId4">
                    <a14:imgEffect>
                      <a14:artisticBlur radius="60"/>
                    </a14:imgEffect>
                  </a14:imgLayer>
                </a14:imgProps>
              </a:ext>
            </a:extLst>
          </a:blip>
          <a:stretch>
            <a:fillRect/>
          </a:stretch>
        </p:blipFill>
        <p:spPr>
          <a:xfrm>
            <a:off x="-12759" y="0"/>
            <a:ext cx="14630400" cy="8200339"/>
          </a:xfrm>
          <a:prstGeom prst="rect">
            <a:avLst/>
          </a:prstGeom>
          <a:solidFill>
            <a:schemeClr val="tx1"/>
          </a:solidFill>
        </p:spPr>
      </p:pic>
      <p:sp>
        <p:nvSpPr>
          <p:cNvPr id="16" name="Shape 1">
            <a:extLst>
              <a:ext uri="{FF2B5EF4-FFF2-40B4-BE49-F238E27FC236}">
                <a16:creationId xmlns:a16="http://schemas.microsoft.com/office/drawing/2014/main" id="{B7CAD5A1-59D4-139D-DA5E-B54DBF761205}"/>
              </a:ext>
            </a:extLst>
          </p:cNvPr>
          <p:cNvSpPr/>
          <p:nvPr/>
        </p:nvSpPr>
        <p:spPr>
          <a:xfrm>
            <a:off x="5216962" y="3795831"/>
            <a:ext cx="4196358" cy="2758559"/>
          </a:xfrm>
          <a:prstGeom prst="roundRect">
            <a:avLst>
              <a:gd name="adj" fmla="val 14977"/>
            </a:avLst>
          </a:prstGeom>
          <a:solidFill>
            <a:srgbClr val="3A3B3C"/>
          </a:solidFill>
          <a:ln/>
        </p:spPr>
        <p:txBody>
          <a:bodyPr/>
          <a:lstStyle/>
          <a:p>
            <a:endParaRPr lang="en-IN"/>
          </a:p>
        </p:txBody>
      </p:sp>
      <p:sp>
        <p:nvSpPr>
          <p:cNvPr id="17" name="Shape 1">
            <a:extLst>
              <a:ext uri="{FF2B5EF4-FFF2-40B4-BE49-F238E27FC236}">
                <a16:creationId xmlns:a16="http://schemas.microsoft.com/office/drawing/2014/main" id="{EAFEADAB-3F97-5ECA-7E52-5A32D7CF53CF}"/>
              </a:ext>
            </a:extLst>
          </p:cNvPr>
          <p:cNvSpPr/>
          <p:nvPr/>
        </p:nvSpPr>
        <p:spPr>
          <a:xfrm>
            <a:off x="9640133" y="3795832"/>
            <a:ext cx="4196358" cy="2758559"/>
          </a:xfrm>
          <a:prstGeom prst="roundRect">
            <a:avLst>
              <a:gd name="adj" fmla="val 14977"/>
            </a:avLst>
          </a:prstGeom>
          <a:solidFill>
            <a:srgbClr val="3A3B3C"/>
          </a:solidFill>
          <a:ln/>
        </p:spPr>
        <p:txBody>
          <a:bodyPr/>
          <a:lstStyle/>
          <a:p>
            <a:endParaRPr lang="en-IN"/>
          </a:p>
        </p:txBody>
      </p:sp>
      <p:sp>
        <p:nvSpPr>
          <p:cNvPr id="4" name="Shape 1"/>
          <p:cNvSpPr/>
          <p:nvPr/>
        </p:nvSpPr>
        <p:spPr>
          <a:xfrm>
            <a:off x="793790" y="3795832"/>
            <a:ext cx="4196358" cy="2758559"/>
          </a:xfrm>
          <a:prstGeom prst="roundRect">
            <a:avLst>
              <a:gd name="adj" fmla="val 14977"/>
            </a:avLst>
          </a:prstGeom>
          <a:solidFill>
            <a:srgbClr val="3A3B3C"/>
          </a:solidFill>
          <a:ln/>
        </p:spPr>
        <p:txBody>
          <a:bodyPr/>
          <a:lstStyle/>
          <a:p>
            <a:endParaRPr lang="en-IN"/>
          </a:p>
        </p:txBody>
      </p:sp>
      <p:sp>
        <p:nvSpPr>
          <p:cNvPr id="5" name="Text 2"/>
          <p:cNvSpPr/>
          <p:nvPr/>
        </p:nvSpPr>
        <p:spPr>
          <a:xfrm>
            <a:off x="1020604" y="402264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Authentication</a:t>
            </a:r>
            <a:endParaRPr lang="en-US" sz="2200" dirty="0"/>
          </a:p>
        </p:txBody>
      </p:sp>
      <p:sp>
        <p:nvSpPr>
          <p:cNvPr id="6" name="Text 3"/>
          <p:cNvSpPr/>
          <p:nvPr/>
        </p:nvSpPr>
        <p:spPr>
          <a:xfrm>
            <a:off x="1020604" y="4513065"/>
            <a:ext cx="3742730"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Ensuring only authorized clients can access the API, typically through methods like API keys or OAuth.</a:t>
            </a:r>
            <a:endParaRPr lang="en-US" sz="1750" dirty="0"/>
          </a:p>
        </p:txBody>
      </p:sp>
      <p:sp>
        <p:nvSpPr>
          <p:cNvPr id="8" name="Text 5"/>
          <p:cNvSpPr/>
          <p:nvPr/>
        </p:nvSpPr>
        <p:spPr>
          <a:xfrm>
            <a:off x="5443776" y="402264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Rate Limiting</a:t>
            </a:r>
            <a:endParaRPr lang="en-US" sz="2200" dirty="0"/>
          </a:p>
        </p:txBody>
      </p:sp>
      <p:sp>
        <p:nvSpPr>
          <p:cNvPr id="9" name="Text 6"/>
          <p:cNvSpPr/>
          <p:nvPr/>
        </p:nvSpPr>
        <p:spPr>
          <a:xfrm>
            <a:off x="5443776" y="4513065"/>
            <a:ext cx="3742730" cy="1814513"/>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Implementing mechanisms to prevent excessive requests from overloading the API server, safeguarding performance and stability.</a:t>
            </a:r>
            <a:endParaRPr lang="en-US" sz="1750" dirty="0"/>
          </a:p>
        </p:txBody>
      </p:sp>
      <p:sp>
        <p:nvSpPr>
          <p:cNvPr id="11" name="Text 8"/>
          <p:cNvSpPr/>
          <p:nvPr/>
        </p:nvSpPr>
        <p:spPr>
          <a:xfrm>
            <a:off x="9866948" y="402264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Error Codes</a:t>
            </a:r>
            <a:endParaRPr lang="en-US" sz="2200" dirty="0"/>
          </a:p>
        </p:txBody>
      </p:sp>
      <p:sp>
        <p:nvSpPr>
          <p:cNvPr id="12" name="Text 9"/>
          <p:cNvSpPr/>
          <p:nvPr/>
        </p:nvSpPr>
        <p:spPr>
          <a:xfrm>
            <a:off x="9866948" y="4513065"/>
            <a:ext cx="3742730"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Utilizing standard HTTP error codes to inform clients about issues and provide troubleshooting information.</a:t>
            </a:r>
            <a:endParaRPr lang="en-US" sz="1750" dirty="0"/>
          </a:p>
        </p:txBody>
      </p:sp>
      <p:sp>
        <p:nvSpPr>
          <p:cNvPr id="3" name="Text 0"/>
          <p:cNvSpPr/>
          <p:nvPr/>
        </p:nvSpPr>
        <p:spPr>
          <a:xfrm>
            <a:off x="793790" y="2491739"/>
            <a:ext cx="8316397"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API Security &amp; Error Handling</a:t>
            </a:r>
            <a:endParaRPr lang="en-US" sz="44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4" grpId="0" animBg="1"/>
      <p:bldP spid="5" grpId="0" animBg="1"/>
      <p:bldP spid="6" grpId="0" animBg="1"/>
      <p:bldP spid="8" grpId="0" animBg="1"/>
      <p:bldP spid="9" grpId="0" animBg="1"/>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black and gold marble with gold veins&#10;&#10;AI-generated content may be incorrect.">
            <a:extLst>
              <a:ext uri="{FF2B5EF4-FFF2-40B4-BE49-F238E27FC236}">
                <a16:creationId xmlns:a16="http://schemas.microsoft.com/office/drawing/2014/main" id="{4F6CBDAF-7FCA-0A11-E983-76E5E121EC60}"/>
              </a:ext>
            </a:extLst>
          </p:cNvPr>
          <p:cNvPicPr>
            <a:picLocks noChangeAspect="1"/>
          </p:cNvPicPr>
          <p:nvPr/>
        </p:nvPicPr>
        <p:blipFill>
          <a:blip r:embed="rId3">
            <a:alphaModFix amt="25000"/>
            <a:extLst>
              <a:ext uri="{BEBA8EAE-BF5A-486C-A8C5-ECC9F3942E4B}">
                <a14:imgProps xmlns:a14="http://schemas.microsoft.com/office/drawing/2010/main">
                  <a14:imgLayer r:embed="rId4">
                    <a14:imgEffect>
                      <a14:artisticBlur radius="60"/>
                    </a14:imgEffect>
                  </a14:imgLayer>
                </a14:imgProps>
              </a:ext>
            </a:extLst>
          </a:blip>
          <a:stretch>
            <a:fillRect/>
          </a:stretch>
        </p:blipFill>
        <p:spPr>
          <a:xfrm>
            <a:off x="0" y="14630"/>
            <a:ext cx="14630400" cy="8200339"/>
          </a:xfrm>
          <a:prstGeom prst="rect">
            <a:avLst/>
          </a:prstGeom>
          <a:solidFill>
            <a:schemeClr val="tx1"/>
          </a:solidFill>
        </p:spPr>
      </p:pic>
      <p:sp>
        <p:nvSpPr>
          <p:cNvPr id="2" name="Text 0"/>
          <p:cNvSpPr/>
          <p:nvPr/>
        </p:nvSpPr>
        <p:spPr>
          <a:xfrm>
            <a:off x="793790" y="2585323"/>
            <a:ext cx="9761696"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API Documentation &amp; Optimization</a:t>
            </a:r>
            <a:endParaRPr lang="en-US" sz="4450" dirty="0"/>
          </a:p>
        </p:txBody>
      </p:sp>
      <p:pic>
        <p:nvPicPr>
          <p:cNvPr id="3" name="Image 0" descr="preencoded.png"/>
          <p:cNvPicPr>
            <a:picLocks noChangeAspect="1"/>
          </p:cNvPicPr>
          <p:nvPr/>
        </p:nvPicPr>
        <p:blipFill>
          <a:blip r:embed="rId5"/>
          <a:stretch>
            <a:fillRect/>
          </a:stretch>
        </p:blipFill>
        <p:spPr>
          <a:xfrm>
            <a:off x="793790" y="3634264"/>
            <a:ext cx="566976" cy="566976"/>
          </a:xfrm>
          <a:prstGeom prst="rect">
            <a:avLst/>
          </a:prstGeom>
        </p:spPr>
      </p:pic>
      <p:sp>
        <p:nvSpPr>
          <p:cNvPr id="4" name="Text 1"/>
          <p:cNvSpPr/>
          <p:nvPr/>
        </p:nvSpPr>
        <p:spPr>
          <a:xfrm>
            <a:off x="793790" y="4428053"/>
            <a:ext cx="414718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Documentation Best Practices</a:t>
            </a:r>
            <a:endParaRPr lang="en-US" sz="2200" dirty="0"/>
          </a:p>
        </p:txBody>
      </p:sp>
      <p:sp>
        <p:nvSpPr>
          <p:cNvPr id="5" name="Text 2"/>
          <p:cNvSpPr/>
          <p:nvPr/>
        </p:nvSpPr>
        <p:spPr>
          <a:xfrm>
            <a:off x="793790" y="4918472"/>
            <a:ext cx="6351270"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Creating comprehensive, clear, and user-friendly documentation using tools like Swagger/OpenAPI.</a:t>
            </a:r>
            <a:endParaRPr lang="en-US" sz="1750" dirty="0"/>
          </a:p>
        </p:txBody>
      </p:sp>
      <p:pic>
        <p:nvPicPr>
          <p:cNvPr id="6" name="Image 1" descr="preencoded.png"/>
          <p:cNvPicPr>
            <a:picLocks noChangeAspect="1"/>
          </p:cNvPicPr>
          <p:nvPr/>
        </p:nvPicPr>
        <p:blipFill>
          <a:blip r:embed="rId6"/>
          <a:stretch>
            <a:fillRect/>
          </a:stretch>
        </p:blipFill>
        <p:spPr>
          <a:xfrm>
            <a:off x="7485221" y="3634264"/>
            <a:ext cx="566976" cy="566976"/>
          </a:xfrm>
          <a:prstGeom prst="rect">
            <a:avLst/>
          </a:prstGeom>
        </p:spPr>
      </p:pic>
      <p:sp>
        <p:nvSpPr>
          <p:cNvPr id="7" name="Text 3"/>
          <p:cNvSpPr/>
          <p:nvPr/>
        </p:nvSpPr>
        <p:spPr>
          <a:xfrm>
            <a:off x="7485221" y="4428053"/>
            <a:ext cx="3646170"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Performance Optimization</a:t>
            </a:r>
            <a:endParaRPr lang="en-US" sz="2200" dirty="0"/>
          </a:p>
        </p:txBody>
      </p:sp>
      <p:sp>
        <p:nvSpPr>
          <p:cNvPr id="8" name="Text 4"/>
          <p:cNvSpPr/>
          <p:nvPr/>
        </p:nvSpPr>
        <p:spPr>
          <a:xfrm>
            <a:off x="7485221" y="4918472"/>
            <a:ext cx="6351389"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Optimizing database queries, using caching, implementing pagination, and compressing responses.</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146</TotalTime>
  <Words>493</Words>
  <Application>Microsoft Office PowerPoint</Application>
  <PresentationFormat>Custom</PresentationFormat>
  <Paragraphs>80</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Prata</vt:lpstr>
      <vt:lpstr>Raleway Bold</vt:lpstr>
      <vt:lpstr>Raleway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Gaurav Ida</cp:lastModifiedBy>
  <cp:revision>3</cp:revision>
  <dcterms:created xsi:type="dcterms:W3CDTF">2025-02-20T15:41:13Z</dcterms:created>
  <dcterms:modified xsi:type="dcterms:W3CDTF">2025-02-21T00:56:09Z</dcterms:modified>
</cp:coreProperties>
</file>